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04" autoAdjust="0"/>
    <p:restoredTop sz="91348" autoAdjust="0"/>
  </p:normalViewPr>
  <p:slideViewPr>
    <p:cSldViewPr snapToGrid="0">
      <p:cViewPr varScale="1">
        <p:scale>
          <a:sx n="126" d="100"/>
          <a:sy n="126" d="100"/>
        </p:scale>
        <p:origin x="25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8754AA-11F4-4D50-8239-44FDECDBB2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8B90EF8-9176-4B27-836A-8112E7D4ED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091F2E-3019-48DD-B9E9-A0D8EEECC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23E99-CF6D-4068-B69C-7C2CAA7F84E4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7BC4A1-068B-400C-BFBB-F4687EB20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7A198D0-71F3-4CB5-B660-4E777CCFC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D46A-F139-42F0-8700-278C0EBF80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2676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62FA33-D1E2-4E7C-A850-5A946C29E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FEBC7F5-E699-4747-B409-69D30EBB5E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80B551-6B62-4709-9F31-29036F690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23E99-CF6D-4068-B69C-7C2CAA7F84E4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FB45C04-56EE-49F2-9E16-240AC1257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E2808DB-775A-4A49-A353-9C51303E6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D46A-F139-42F0-8700-278C0EBF80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9754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241AA9A-DE13-4FDA-A47D-E8211E6502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5921447-6D41-4A77-98E4-E581B0734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43EA35-917A-43CC-8E6F-C2B1EEC45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23E99-CF6D-4068-B69C-7C2CAA7F84E4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52C89B-382B-413B-BB9D-4FB31BD12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C58211A-7EC6-4745-A623-64E21BC52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D46A-F139-42F0-8700-278C0EBF80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1568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65C6C9-B6BA-4876-86FE-5C772635E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9D44DC-BB2C-40BF-B594-3B9B3B83F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51562A-55AD-4C89-95FF-37AACC5D8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23E99-CF6D-4068-B69C-7C2CAA7F84E4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2489C5-2855-40A3-8156-FDA05E86C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D215C3-435B-474C-A04A-01EC3D716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D46A-F139-42F0-8700-278C0EBF80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3855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B43C7E-C5EA-4323-B438-4E8443C79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466F0C-AC6A-40E0-B503-0C514DB47B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CA7570D-EC1D-4ED7-8352-686F15518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23E99-CF6D-4068-B69C-7C2CAA7F84E4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9FA20B-9C47-4285-9767-B4B37D926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0FDAB5A-AF8B-4549-8F08-F7F94BAD4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D46A-F139-42F0-8700-278C0EBF80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1836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53C531-E835-4219-95C0-D6E9B53F1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D3C274-D6C4-435B-9160-E3C3FC62EF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6357A2E-8105-4569-BAD6-C46787869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45738CF-C241-41B7-884F-C0224BB58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23E99-CF6D-4068-B69C-7C2CAA7F84E4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81EA58C-B0FA-4B8B-9838-FFB444E33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99056D3-C2D8-4A1C-A292-5E23613A0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D46A-F139-42F0-8700-278C0EBF80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3389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B73189-7A18-4926-AB20-EF0D4B982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477382C-0930-4B26-A161-85CAF80F3D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3AAD46F-0C19-4C39-9ADF-F6E555177B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61A31AF-B4CC-43A2-87C6-54B8D7B358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939BA42-B00B-415F-9CAC-04601DE36F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1A5D3E5-A804-469B-BF49-EA74936F7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23E99-CF6D-4068-B69C-7C2CAA7F84E4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122FD9E-95EE-4C75-AEAD-665B057AB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F761AD8-8FED-4380-A74A-B39F98D67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D46A-F139-42F0-8700-278C0EBF80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2614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DDA6B2-6604-4ABB-B736-30D34AB00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3BDECD1-36C3-450D-BA2C-5FBD63641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23E99-CF6D-4068-B69C-7C2CAA7F84E4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C889936-762C-4F70-8E5D-611CC3478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2AE272D-768E-440A-845D-98A7284B6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D46A-F139-42F0-8700-278C0EBF80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0859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BF2E18A-B30E-48F0-B0B8-C25306958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23E99-CF6D-4068-B69C-7C2CAA7F84E4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9F306A3-FDB0-4129-9428-2E59D818E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6810BC-2C39-453D-A52D-EB57B9C37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D46A-F139-42F0-8700-278C0EBF80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3693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30F23E-2578-457D-843E-B6F39ED5A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6DB1E9-526A-45F6-97FB-FEB313E59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A1D3AA6-5A0D-4C83-8F2C-79579F9154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F9CFE0B-9CCC-4DF8-8AD7-EF8BDDB16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23E99-CF6D-4068-B69C-7C2CAA7F84E4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8A8EF46-E26E-4DF0-9B87-FA2391AED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C40FC1A-ABBE-423E-AFCA-398F1CEF0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D46A-F139-42F0-8700-278C0EBF80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8711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6074DA-5064-4575-B535-A0D2E3B3D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C8D4FDC-6300-4C62-BB98-91DE219A59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187B35E-50C8-4AFC-B249-41C196D3AD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2DE424F-D199-4F17-B1AD-EF48F57A5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23E99-CF6D-4068-B69C-7C2CAA7F84E4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BE5E7BD-7042-4B19-84BB-19F98C62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4A7681F-88F4-40DC-A265-6052136F0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D46A-F139-42F0-8700-278C0EBF80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2566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B41DD-F34D-4217-B3BC-8DD2E86D4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D0CD95-009B-416C-A59A-0A19535BE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6A7B18-0578-42FD-B042-956360FCAE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23E99-CF6D-4068-B69C-7C2CAA7F84E4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7BD9EE0-03F7-438A-BC95-7981B9ECF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44BC51C-A7C7-4A05-A93B-2C389B63C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79D46A-F139-42F0-8700-278C0EBF80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0773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856C20E-5F37-42C9-B439-8C775545A7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605" y="-270076"/>
            <a:ext cx="36084337" cy="202954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5F6AA6-2436-4979-8C84-1BAC93E79ED5}"/>
              </a:ext>
            </a:extLst>
          </p:cNvPr>
          <p:cNvSpPr txBox="1"/>
          <p:nvPr/>
        </p:nvSpPr>
        <p:spPr>
          <a:xfrm>
            <a:off x="0" y="7074303"/>
            <a:ext cx="7239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By: </a:t>
            </a:r>
            <a:r>
              <a:rPr lang="en-US" sz="1050" dirty="0" err="1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Ospan</a:t>
            </a:r>
            <a:r>
              <a:rPr lang="en-US" sz="105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 Ramazan, </a:t>
            </a:r>
            <a:r>
              <a:rPr lang="en-US" sz="1050" dirty="0" err="1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Saparbek</a:t>
            </a:r>
            <a:r>
              <a:rPr lang="en-US" sz="105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 Ulpan, </a:t>
            </a:r>
            <a:r>
              <a:rPr lang="en-US" sz="1050" dirty="0" err="1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Abdigali</a:t>
            </a:r>
            <a:r>
              <a:rPr lang="en-US" sz="105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Nurasyl</a:t>
            </a:r>
            <a:endParaRPr lang="ru-RU" sz="1050" dirty="0">
              <a:solidFill>
                <a:schemeClr val="bg1"/>
              </a:solidFill>
              <a:latin typeface="Cascadia Mono SemiLight" panose="020B0609020000020004" pitchFamily="49" charset="0"/>
              <a:cs typeface="Cascadia Mono SemiLight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FA059-BF96-4EB8-86EB-458B4FED0FD4}"/>
              </a:ext>
            </a:extLst>
          </p:cNvPr>
          <p:cNvSpPr txBox="1"/>
          <p:nvPr/>
        </p:nvSpPr>
        <p:spPr>
          <a:xfrm>
            <a:off x="1618816" y="8781803"/>
            <a:ext cx="217604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JSE</a:t>
            </a:r>
            <a:r>
              <a:rPr lang="en-US" sz="8800" dirty="0">
                <a:solidFill>
                  <a:schemeClr val="bg1"/>
                </a:solidFill>
              </a:rPr>
              <a:t> </a:t>
            </a:r>
          </a:p>
          <a:p>
            <a:endParaRPr lang="ru-RU" sz="8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F29424-A370-4440-A863-4D34B3353A4D}"/>
              </a:ext>
            </a:extLst>
          </p:cNvPr>
          <p:cNvSpPr txBox="1"/>
          <p:nvPr/>
        </p:nvSpPr>
        <p:spPr>
          <a:xfrm>
            <a:off x="1587806" y="12161986"/>
            <a:ext cx="2766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Job Search Engine</a:t>
            </a:r>
            <a:endParaRPr lang="ru-RU" dirty="0">
              <a:solidFill>
                <a:schemeClr val="bg1"/>
              </a:solidFill>
              <a:latin typeface="Cascadia Mono SemiLight" panose="020B0609020000020004" pitchFamily="49" charset="0"/>
              <a:cs typeface="Cascadia Mono SemiLight" panose="020B0609020000020004" pitchFamily="49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18F8599-2C09-471B-AC72-DB3A2F207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403" y="8493396"/>
            <a:ext cx="2292656" cy="2292656"/>
          </a:xfrm>
          <a:prstGeom prst="flowChartConnector">
            <a:avLst/>
          </a:prstGeom>
          <a:noFill/>
          <a:ln w="50800">
            <a:solidFill>
              <a:schemeClr val="accent2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1295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199C0AF-1EB2-4538-B416-9C9863DD30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46102" y="-751838"/>
            <a:ext cx="36112938" cy="2031152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CD9F00D-6A76-43D3-BBB3-1AB0131A4ED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553" y="12782828"/>
            <a:ext cx="7120890" cy="3111500"/>
          </a:xfrm>
          <a:prstGeom prst="rect">
            <a:avLst/>
          </a:prstGeom>
          <a:ln w="38100">
            <a:solidFill>
              <a:schemeClr val="accent2">
                <a:shade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5B7D91-46F3-4D5B-BD34-A2C7C8FDA44C}"/>
              </a:ext>
            </a:extLst>
          </p:cNvPr>
          <p:cNvSpPr txBox="1"/>
          <p:nvPr/>
        </p:nvSpPr>
        <p:spPr>
          <a:xfrm>
            <a:off x="2824028" y="18233219"/>
            <a:ext cx="6543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Decomposition Diagram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2DFF17-A879-444E-BA74-37E4CAAE9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04" y="394882"/>
            <a:ext cx="10807397" cy="5680798"/>
          </a:xfrm>
          <a:prstGeom prst="rect">
            <a:avLst/>
          </a:prstGeom>
          <a:ln w="38100">
            <a:solidFill>
              <a:schemeClr val="accent2">
                <a:shade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553063-407B-4F43-A7E2-73418BB7A061}"/>
              </a:ext>
            </a:extLst>
          </p:cNvPr>
          <p:cNvSpPr txBox="1"/>
          <p:nvPr/>
        </p:nvSpPr>
        <p:spPr>
          <a:xfrm>
            <a:off x="3427345" y="6075680"/>
            <a:ext cx="6543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Deployment Diagram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7D52CD5-EABE-446C-BD57-93BB6568FF91}"/>
              </a:ext>
            </a:extLst>
          </p:cNvPr>
          <p:cNvSpPr/>
          <p:nvPr/>
        </p:nvSpPr>
        <p:spPr>
          <a:xfrm rot="13535028">
            <a:off x="11402138" y="3090169"/>
            <a:ext cx="17227528" cy="20407021"/>
          </a:xfrm>
          <a:prstGeom prst="rect">
            <a:avLst/>
          </a:prstGeom>
          <a:solidFill>
            <a:schemeClr val="accent2">
              <a:lumMod val="50000"/>
              <a:alpha val="70000"/>
            </a:schemeClr>
          </a:solidFill>
          <a:ln w="635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7A5E4A12-D646-4CB7-B5EB-9E0A2BC143BD}"/>
              </a:ext>
            </a:extLst>
          </p:cNvPr>
          <p:cNvSpPr/>
          <p:nvPr/>
        </p:nvSpPr>
        <p:spPr>
          <a:xfrm>
            <a:off x="-9001056" y="1183956"/>
            <a:ext cx="5389755" cy="5087647"/>
          </a:xfrm>
          <a:prstGeom prst="ellipse">
            <a:avLst/>
          </a:prstGeom>
          <a:solidFill>
            <a:schemeClr val="accent2">
              <a:lumMod val="50000"/>
              <a:alpha val="35000"/>
            </a:schemeClr>
          </a:solidFill>
          <a:ln w="50800">
            <a:solidFill>
              <a:schemeClr val="accent2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1E75D67-D935-4102-B20E-7AE4C6ECC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777115" y="799315"/>
            <a:ext cx="1304311" cy="1267132"/>
          </a:xfrm>
          <a:prstGeom prst="flowChartConnector">
            <a:avLst/>
          </a:prstGeom>
          <a:ln w="50800">
            <a:solidFill>
              <a:schemeClr val="accent2">
                <a:lumMod val="50000"/>
              </a:schemeClr>
            </a:solidFill>
          </a:ln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FC80E1D-28CC-40B2-9736-1B1A65E1B0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658552" y="3297694"/>
            <a:ext cx="1319274" cy="1267132"/>
          </a:xfrm>
          <a:prstGeom prst="flowChartConnector">
            <a:avLst/>
          </a:prstGeom>
          <a:ln w="50800">
            <a:solidFill>
              <a:schemeClr val="accent2">
                <a:lumMod val="50000"/>
              </a:schemeClr>
            </a:solidFill>
          </a:ln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3CB0E18-CF81-4C70-8730-E3066E0BE6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1995847" y="5639545"/>
            <a:ext cx="1304311" cy="1267132"/>
          </a:xfrm>
          <a:prstGeom prst="flowChartConnector">
            <a:avLst/>
          </a:prstGeom>
          <a:ln w="50800">
            <a:solidFill>
              <a:schemeClr val="accent2">
                <a:lumMod val="50000"/>
              </a:schemeClr>
            </a:solidFill>
          </a:ln>
        </p:spPr>
      </p:pic>
      <p:sp>
        <p:nvSpPr>
          <p:cNvPr id="22" name="Овал 21">
            <a:extLst>
              <a:ext uri="{FF2B5EF4-FFF2-40B4-BE49-F238E27FC236}">
                <a16:creationId xmlns:a16="http://schemas.microsoft.com/office/drawing/2014/main" id="{D8475CF7-4E3B-40BD-AB6D-065576C4DCE8}"/>
              </a:ext>
            </a:extLst>
          </p:cNvPr>
          <p:cNvSpPr/>
          <p:nvPr/>
        </p:nvSpPr>
        <p:spPr>
          <a:xfrm>
            <a:off x="-8611565" y="1602574"/>
            <a:ext cx="4650863" cy="4300515"/>
          </a:xfrm>
          <a:prstGeom prst="ellipse">
            <a:avLst/>
          </a:prstGeom>
          <a:solidFill>
            <a:schemeClr val="tx1">
              <a:alpha val="35000"/>
            </a:schemeClr>
          </a:solidFill>
          <a:ln w="50800">
            <a:solidFill>
              <a:schemeClr val="accent2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92B7B5-517E-4EAC-8BCD-AC11C708E867}"/>
              </a:ext>
            </a:extLst>
          </p:cNvPr>
          <p:cNvSpPr txBox="1"/>
          <p:nvPr/>
        </p:nvSpPr>
        <p:spPr>
          <a:xfrm>
            <a:off x="2824028" y="-11859301"/>
            <a:ext cx="552749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Montserrat ExtraLight" pitchFamily="2" charset="-52"/>
              </a:rPr>
              <a:t>Ospan</a:t>
            </a:r>
            <a:r>
              <a:rPr lang="en-US" sz="3200" b="1" dirty="0">
                <a:solidFill>
                  <a:schemeClr val="bg1"/>
                </a:solidFill>
                <a:latin typeface="Montserrat ExtraLight" pitchFamily="2" charset="-52"/>
              </a:rPr>
              <a:t> Ramazan</a:t>
            </a:r>
            <a:endParaRPr lang="ru-RU" sz="3200" b="1" dirty="0">
              <a:solidFill>
                <a:schemeClr val="bg1"/>
              </a:solidFill>
              <a:latin typeface="Montserrat ExtraLight" pitchFamily="2" charset="-5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F06237-3392-4062-A4D5-E3D04B75C9BB}"/>
              </a:ext>
            </a:extLst>
          </p:cNvPr>
          <p:cNvSpPr txBox="1"/>
          <p:nvPr/>
        </p:nvSpPr>
        <p:spPr>
          <a:xfrm>
            <a:off x="4771202" y="-8222739"/>
            <a:ext cx="552749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Montserrat ExtraLight" pitchFamily="2" charset="-52"/>
              </a:rPr>
              <a:t>Saparbek</a:t>
            </a:r>
            <a:r>
              <a:rPr lang="en-US" sz="3200" b="1" dirty="0">
                <a:solidFill>
                  <a:schemeClr val="bg1"/>
                </a:solidFill>
                <a:latin typeface="Montserrat ExtraLight" pitchFamily="2" charset="-52"/>
              </a:rPr>
              <a:t> Ulpan</a:t>
            </a:r>
            <a:endParaRPr lang="ru-RU" sz="3200" b="1" dirty="0">
              <a:solidFill>
                <a:schemeClr val="bg1"/>
              </a:solidFill>
              <a:latin typeface="Montserrat ExtraLight" pitchFamily="2" charset="-52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086269-6212-42F3-94F7-826E619205F7}"/>
              </a:ext>
            </a:extLst>
          </p:cNvPr>
          <p:cNvSpPr txBox="1"/>
          <p:nvPr/>
        </p:nvSpPr>
        <p:spPr>
          <a:xfrm>
            <a:off x="6127902" y="-4690187"/>
            <a:ext cx="552749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Montserrat ExtraLight" pitchFamily="2" charset="-52"/>
              </a:rPr>
              <a:t>Abdigrali</a:t>
            </a:r>
            <a:r>
              <a:rPr lang="en-US" sz="3200" b="1" dirty="0">
                <a:solidFill>
                  <a:schemeClr val="bg1"/>
                </a:solidFill>
                <a:latin typeface="Montserrat ExtraLight" pitchFamily="2" charset="-52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Montserrat ExtraLight" pitchFamily="2" charset="-52"/>
              </a:rPr>
              <a:t>Nurasyl</a:t>
            </a:r>
            <a:endParaRPr lang="ru-RU" sz="3200" b="1" dirty="0">
              <a:solidFill>
                <a:schemeClr val="bg1"/>
              </a:solidFill>
              <a:latin typeface="Montserrat ExtraLight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602693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199C0AF-1EB2-4538-B416-9C9863DD30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5579" y="-681499"/>
            <a:ext cx="36112938" cy="20311524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700C8D4-1852-4B78-B9FA-EBCB53BD83C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-10058509" y="-10811521"/>
            <a:ext cx="6645910" cy="4257675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2D12EC4-4F94-49FE-A307-36C146A16DD8}"/>
              </a:ext>
            </a:extLst>
          </p:cNvPr>
          <p:cNvSpPr txBox="1"/>
          <p:nvPr/>
        </p:nvSpPr>
        <p:spPr>
          <a:xfrm>
            <a:off x="-12749954" y="-5727152"/>
            <a:ext cx="6543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Context Diagram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CD9F00D-6A76-43D3-BBB3-1AB0131A4ED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553" y="12782828"/>
            <a:ext cx="7120890" cy="3111500"/>
          </a:xfrm>
          <a:prstGeom prst="rect">
            <a:avLst/>
          </a:prstGeom>
          <a:ln w="38100">
            <a:solidFill>
              <a:schemeClr val="accent2">
                <a:shade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5B7D91-46F3-4D5B-BD34-A2C7C8FDA44C}"/>
              </a:ext>
            </a:extLst>
          </p:cNvPr>
          <p:cNvSpPr txBox="1"/>
          <p:nvPr/>
        </p:nvSpPr>
        <p:spPr>
          <a:xfrm>
            <a:off x="2824028" y="18233219"/>
            <a:ext cx="6543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Decomposition Diagram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2DFF17-A879-444E-BA74-37E4CAAE9B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3137" y="394882"/>
            <a:ext cx="10807397" cy="5680798"/>
          </a:xfrm>
          <a:prstGeom prst="rect">
            <a:avLst/>
          </a:prstGeom>
          <a:ln w="38100">
            <a:solidFill>
              <a:schemeClr val="accent2">
                <a:shade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553063-407B-4F43-A7E2-73418BB7A061}"/>
              </a:ext>
            </a:extLst>
          </p:cNvPr>
          <p:cNvSpPr txBox="1"/>
          <p:nvPr/>
        </p:nvSpPr>
        <p:spPr>
          <a:xfrm>
            <a:off x="22342124" y="6075680"/>
            <a:ext cx="6543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Deployment Diagram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7D52CD5-EABE-446C-BD57-93BB6568FF91}"/>
              </a:ext>
            </a:extLst>
          </p:cNvPr>
          <p:cNvSpPr/>
          <p:nvPr/>
        </p:nvSpPr>
        <p:spPr>
          <a:xfrm rot="13535028">
            <a:off x="11402138" y="3090169"/>
            <a:ext cx="17227528" cy="20407021"/>
          </a:xfrm>
          <a:prstGeom prst="rect">
            <a:avLst/>
          </a:prstGeom>
          <a:solidFill>
            <a:schemeClr val="accent2">
              <a:lumMod val="50000"/>
              <a:alpha val="59000"/>
            </a:schemeClr>
          </a:solidFill>
          <a:ln w="635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04CD2CE6-D83F-45F9-BF26-225757C1C71C}"/>
              </a:ext>
            </a:extLst>
          </p:cNvPr>
          <p:cNvSpPr/>
          <p:nvPr/>
        </p:nvSpPr>
        <p:spPr>
          <a:xfrm>
            <a:off x="-3172649" y="1356496"/>
            <a:ext cx="8400978" cy="8069163"/>
          </a:xfrm>
          <a:prstGeom prst="ellipse">
            <a:avLst/>
          </a:prstGeom>
          <a:solidFill>
            <a:schemeClr val="accent2">
              <a:lumMod val="50000"/>
              <a:alpha val="35000"/>
            </a:schemeClr>
          </a:solidFill>
          <a:ln w="50800">
            <a:solidFill>
              <a:schemeClr val="accent2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CBE62AC-33FB-40D6-89A0-BB55564A1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1480" y="790687"/>
            <a:ext cx="1779860" cy="1729125"/>
          </a:xfrm>
          <a:prstGeom prst="flowChartConnector">
            <a:avLst/>
          </a:prstGeom>
          <a:ln w="50800">
            <a:solidFill>
              <a:schemeClr val="accent2">
                <a:lumMod val="50000"/>
              </a:schemeClr>
            </a:solidFill>
          </a:ln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65CE243-317F-4B6F-87D2-D75F271121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8051" y="2161934"/>
            <a:ext cx="1800278" cy="1729125"/>
          </a:xfrm>
          <a:prstGeom prst="flowChartConnector">
            <a:avLst/>
          </a:prstGeom>
          <a:ln w="50800">
            <a:solidFill>
              <a:schemeClr val="accent2">
                <a:lumMod val="50000"/>
              </a:schemeClr>
            </a:solidFill>
          </a:ln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B69A24A-2FF8-46E5-BFB4-2CD74A3BDF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2062" y="4625297"/>
            <a:ext cx="1803832" cy="1752414"/>
          </a:xfrm>
          <a:prstGeom prst="flowChartConnector">
            <a:avLst/>
          </a:prstGeom>
          <a:ln w="50800">
            <a:solidFill>
              <a:schemeClr val="accent2">
                <a:lumMod val="50000"/>
              </a:schemeClr>
            </a:solidFill>
          </a:ln>
        </p:spPr>
      </p:pic>
      <p:sp>
        <p:nvSpPr>
          <p:cNvPr id="22" name="Овал 21">
            <a:extLst>
              <a:ext uri="{FF2B5EF4-FFF2-40B4-BE49-F238E27FC236}">
                <a16:creationId xmlns:a16="http://schemas.microsoft.com/office/drawing/2014/main" id="{F2B82A40-AFFC-48F4-AE5A-DD5E4BA32861}"/>
              </a:ext>
            </a:extLst>
          </p:cNvPr>
          <p:cNvSpPr/>
          <p:nvPr/>
        </p:nvSpPr>
        <p:spPr>
          <a:xfrm>
            <a:off x="-2523282" y="1979272"/>
            <a:ext cx="7164730" cy="6863786"/>
          </a:xfrm>
          <a:prstGeom prst="ellipse">
            <a:avLst/>
          </a:prstGeom>
          <a:solidFill>
            <a:schemeClr val="tx1">
              <a:alpha val="35000"/>
            </a:schemeClr>
          </a:solidFill>
          <a:ln w="50800">
            <a:solidFill>
              <a:schemeClr val="accent2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939019-7348-4948-9D38-1A80B78FFA40}"/>
              </a:ext>
            </a:extLst>
          </p:cNvPr>
          <p:cNvSpPr txBox="1"/>
          <p:nvPr/>
        </p:nvSpPr>
        <p:spPr>
          <a:xfrm>
            <a:off x="7761964" y="293414"/>
            <a:ext cx="21760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88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0BB987-C13A-49DE-BCD9-B0C9512F7617}"/>
              </a:ext>
            </a:extLst>
          </p:cNvPr>
          <p:cNvSpPr txBox="1"/>
          <p:nvPr/>
        </p:nvSpPr>
        <p:spPr>
          <a:xfrm>
            <a:off x="3250907" y="992574"/>
            <a:ext cx="552749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Montserrat ExtraLight" pitchFamily="2" charset="-52"/>
              </a:rPr>
              <a:t>Ospan</a:t>
            </a:r>
            <a:r>
              <a:rPr lang="en-US" sz="3200" b="1" dirty="0">
                <a:solidFill>
                  <a:schemeClr val="bg1"/>
                </a:solidFill>
                <a:latin typeface="Montserrat ExtraLight" pitchFamily="2" charset="-52"/>
              </a:rPr>
              <a:t> Ramazan</a:t>
            </a:r>
            <a:endParaRPr lang="ru-RU" sz="3200" b="1" dirty="0">
              <a:solidFill>
                <a:schemeClr val="bg1"/>
              </a:solidFill>
              <a:latin typeface="Montserrat ExtraLight" pitchFamily="2" charset="-5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2FC9046-7F19-4571-9015-D8D1D7FDDA90}"/>
              </a:ext>
            </a:extLst>
          </p:cNvPr>
          <p:cNvSpPr txBox="1"/>
          <p:nvPr/>
        </p:nvSpPr>
        <p:spPr>
          <a:xfrm>
            <a:off x="5453764" y="2594586"/>
            <a:ext cx="552749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Montserrat ExtraLight" pitchFamily="2" charset="-52"/>
              </a:rPr>
              <a:t>Saparbek</a:t>
            </a:r>
            <a:r>
              <a:rPr lang="en-US" sz="3200" b="1" dirty="0">
                <a:solidFill>
                  <a:schemeClr val="bg1"/>
                </a:solidFill>
                <a:latin typeface="Montserrat ExtraLight" pitchFamily="2" charset="-52"/>
              </a:rPr>
              <a:t> Ulpan</a:t>
            </a:r>
            <a:endParaRPr lang="ru-RU" sz="3200" b="1" dirty="0">
              <a:solidFill>
                <a:schemeClr val="bg1"/>
              </a:solidFill>
              <a:latin typeface="Montserrat ExtraLight" pitchFamily="2" charset="-5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E19380-A312-417A-9166-9BAA13B200CB}"/>
              </a:ext>
            </a:extLst>
          </p:cNvPr>
          <p:cNvSpPr txBox="1"/>
          <p:nvPr/>
        </p:nvSpPr>
        <p:spPr>
          <a:xfrm>
            <a:off x="6339871" y="5225864"/>
            <a:ext cx="552749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Montserrat ExtraLight" pitchFamily="2" charset="-52"/>
              </a:rPr>
              <a:t>Abdigrali</a:t>
            </a:r>
            <a:r>
              <a:rPr lang="en-US" sz="3200" b="1" dirty="0">
                <a:solidFill>
                  <a:schemeClr val="bg1"/>
                </a:solidFill>
                <a:latin typeface="Montserrat ExtraLight" pitchFamily="2" charset="-52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Montserrat ExtraLight" pitchFamily="2" charset="-52"/>
              </a:rPr>
              <a:t>Nurasyl</a:t>
            </a:r>
            <a:endParaRPr lang="ru-RU" sz="3200" b="1" dirty="0">
              <a:solidFill>
                <a:schemeClr val="bg1"/>
              </a:solidFill>
              <a:latin typeface="Montserrat ExtraLight" pitchFamily="2" charset="-52"/>
            </a:endParaRP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A0310BF9-7AFD-42AC-9B2D-40CAEAF094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74068" y="568050"/>
            <a:ext cx="5707875" cy="533446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3C3E58D-F746-4A46-9808-ECA2EF110AC3}"/>
              </a:ext>
            </a:extLst>
          </p:cNvPr>
          <p:cNvSpPr txBox="1"/>
          <p:nvPr/>
        </p:nvSpPr>
        <p:spPr>
          <a:xfrm>
            <a:off x="-9477984" y="2512006"/>
            <a:ext cx="35416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Thank</a:t>
            </a:r>
            <a:endParaRPr lang="ru-RU" sz="88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410980-99F6-48C0-B254-4192D988A90E}"/>
              </a:ext>
            </a:extLst>
          </p:cNvPr>
          <p:cNvSpPr txBox="1"/>
          <p:nvPr/>
        </p:nvSpPr>
        <p:spPr>
          <a:xfrm>
            <a:off x="-14141448" y="3761793"/>
            <a:ext cx="35416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You</a:t>
            </a:r>
            <a:endParaRPr lang="ru-RU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575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199C0AF-1EB2-4538-B416-9C9863DD30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28460" y="-766927"/>
            <a:ext cx="36112938" cy="20311524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700C8D4-1852-4B78-B9FA-EBCB53BD83C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-10058509" y="-10811521"/>
            <a:ext cx="6645910" cy="4257675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2D12EC4-4F94-49FE-A307-36C146A16DD8}"/>
              </a:ext>
            </a:extLst>
          </p:cNvPr>
          <p:cNvSpPr txBox="1"/>
          <p:nvPr/>
        </p:nvSpPr>
        <p:spPr>
          <a:xfrm>
            <a:off x="-12749954" y="-5727152"/>
            <a:ext cx="6543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Context Diagram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CD9F00D-6A76-43D3-BBB3-1AB0131A4ED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553" y="12782828"/>
            <a:ext cx="7120890" cy="3111500"/>
          </a:xfrm>
          <a:prstGeom prst="rect">
            <a:avLst/>
          </a:prstGeom>
          <a:ln w="38100">
            <a:solidFill>
              <a:schemeClr val="accent2">
                <a:shade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5B7D91-46F3-4D5B-BD34-A2C7C8FDA44C}"/>
              </a:ext>
            </a:extLst>
          </p:cNvPr>
          <p:cNvSpPr txBox="1"/>
          <p:nvPr/>
        </p:nvSpPr>
        <p:spPr>
          <a:xfrm>
            <a:off x="2824028" y="18233219"/>
            <a:ext cx="6543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Decomposition Diagram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2DFF17-A879-444E-BA74-37E4CAAE9B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3137" y="394882"/>
            <a:ext cx="10807397" cy="5680798"/>
          </a:xfrm>
          <a:prstGeom prst="rect">
            <a:avLst/>
          </a:prstGeom>
          <a:ln w="38100">
            <a:solidFill>
              <a:schemeClr val="accent2">
                <a:shade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553063-407B-4F43-A7E2-73418BB7A061}"/>
              </a:ext>
            </a:extLst>
          </p:cNvPr>
          <p:cNvSpPr txBox="1"/>
          <p:nvPr/>
        </p:nvSpPr>
        <p:spPr>
          <a:xfrm>
            <a:off x="22342124" y="6075680"/>
            <a:ext cx="6543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Deployment Diagram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7D52CD5-EABE-446C-BD57-93BB6568FF91}"/>
              </a:ext>
            </a:extLst>
          </p:cNvPr>
          <p:cNvSpPr/>
          <p:nvPr/>
        </p:nvSpPr>
        <p:spPr>
          <a:xfrm rot="13535028">
            <a:off x="11402138" y="3090169"/>
            <a:ext cx="17227528" cy="20407021"/>
          </a:xfrm>
          <a:prstGeom prst="rect">
            <a:avLst/>
          </a:prstGeom>
          <a:solidFill>
            <a:schemeClr val="accent2">
              <a:lumMod val="50000"/>
              <a:alpha val="59000"/>
            </a:schemeClr>
          </a:solidFill>
          <a:ln w="635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04CD2CE6-D83F-45F9-BF26-225757C1C71C}"/>
              </a:ext>
            </a:extLst>
          </p:cNvPr>
          <p:cNvSpPr/>
          <p:nvPr/>
        </p:nvSpPr>
        <p:spPr>
          <a:xfrm>
            <a:off x="4255446" y="-3670205"/>
            <a:ext cx="14220986" cy="13400744"/>
          </a:xfrm>
          <a:prstGeom prst="ellipse">
            <a:avLst/>
          </a:prstGeom>
          <a:solidFill>
            <a:schemeClr val="accent2">
              <a:lumMod val="50000"/>
              <a:alpha val="35000"/>
            </a:schemeClr>
          </a:solidFill>
          <a:ln w="50800">
            <a:solidFill>
              <a:schemeClr val="accent2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CBE62AC-33FB-40D6-89A0-BB55564A1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455108" y="2241071"/>
            <a:ext cx="1049358" cy="1019446"/>
          </a:xfrm>
          <a:prstGeom prst="flowChartConnector">
            <a:avLst/>
          </a:prstGeom>
          <a:ln w="50800">
            <a:solidFill>
              <a:schemeClr val="accent2">
                <a:lumMod val="50000"/>
              </a:schemeClr>
            </a:solidFill>
          </a:ln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65CE243-317F-4B6F-87D2-D75F271121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473409" y="4881354"/>
            <a:ext cx="1061396" cy="1019446"/>
          </a:xfrm>
          <a:prstGeom prst="flowChartConnector">
            <a:avLst/>
          </a:prstGeom>
          <a:ln w="50800">
            <a:solidFill>
              <a:schemeClr val="accent2">
                <a:lumMod val="50000"/>
              </a:schemeClr>
            </a:solidFill>
          </a:ln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B69A24A-2FF8-46E5-BFB4-2CD74A3BDF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979932" y="7318326"/>
            <a:ext cx="1063492" cy="1033177"/>
          </a:xfrm>
          <a:prstGeom prst="flowChartConnector">
            <a:avLst/>
          </a:prstGeom>
          <a:ln w="50800">
            <a:solidFill>
              <a:schemeClr val="accent2">
                <a:lumMod val="50000"/>
              </a:schemeClr>
            </a:solidFill>
          </a:ln>
        </p:spPr>
      </p:pic>
      <p:sp>
        <p:nvSpPr>
          <p:cNvPr id="22" name="Овал 21">
            <a:extLst>
              <a:ext uri="{FF2B5EF4-FFF2-40B4-BE49-F238E27FC236}">
                <a16:creationId xmlns:a16="http://schemas.microsoft.com/office/drawing/2014/main" id="{F2B82A40-AFFC-48F4-AE5A-DD5E4BA32861}"/>
              </a:ext>
            </a:extLst>
          </p:cNvPr>
          <p:cNvSpPr/>
          <p:nvPr/>
        </p:nvSpPr>
        <p:spPr>
          <a:xfrm>
            <a:off x="4904812" y="-3047429"/>
            <a:ext cx="12956468" cy="12094560"/>
          </a:xfrm>
          <a:prstGeom prst="ellipse">
            <a:avLst/>
          </a:prstGeom>
          <a:solidFill>
            <a:schemeClr val="tx1">
              <a:alpha val="35000"/>
            </a:schemeClr>
          </a:solidFill>
          <a:ln w="50800">
            <a:solidFill>
              <a:schemeClr val="accent2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939019-7348-4948-9D38-1A80B78FFA40}"/>
              </a:ext>
            </a:extLst>
          </p:cNvPr>
          <p:cNvSpPr txBox="1"/>
          <p:nvPr/>
        </p:nvSpPr>
        <p:spPr>
          <a:xfrm>
            <a:off x="7761964" y="293414"/>
            <a:ext cx="21760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88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0BB987-C13A-49DE-BCD9-B0C9512F7617}"/>
              </a:ext>
            </a:extLst>
          </p:cNvPr>
          <p:cNvSpPr txBox="1"/>
          <p:nvPr/>
        </p:nvSpPr>
        <p:spPr>
          <a:xfrm>
            <a:off x="-5676592" y="1594995"/>
            <a:ext cx="552749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Montserrat ExtraLight" pitchFamily="2" charset="-52"/>
              </a:rPr>
              <a:t>Ospan</a:t>
            </a:r>
            <a:r>
              <a:rPr lang="en-US" sz="3200" b="1" dirty="0">
                <a:solidFill>
                  <a:schemeClr val="bg1"/>
                </a:solidFill>
                <a:latin typeface="Montserrat ExtraLight" pitchFamily="2" charset="-52"/>
              </a:rPr>
              <a:t> Ramazan</a:t>
            </a:r>
            <a:endParaRPr lang="ru-RU" sz="3200" b="1" dirty="0">
              <a:solidFill>
                <a:schemeClr val="bg1"/>
              </a:solidFill>
              <a:latin typeface="Montserrat ExtraLight" pitchFamily="2" charset="-5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2FC9046-7F19-4571-9015-D8D1D7FDDA90}"/>
              </a:ext>
            </a:extLst>
          </p:cNvPr>
          <p:cNvSpPr txBox="1"/>
          <p:nvPr/>
        </p:nvSpPr>
        <p:spPr>
          <a:xfrm>
            <a:off x="-7129369" y="3750699"/>
            <a:ext cx="552749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Montserrat ExtraLight" pitchFamily="2" charset="-52"/>
              </a:rPr>
              <a:t>Saparbek</a:t>
            </a:r>
            <a:r>
              <a:rPr lang="en-US" sz="3200" b="1" dirty="0">
                <a:solidFill>
                  <a:schemeClr val="bg1"/>
                </a:solidFill>
                <a:latin typeface="Montserrat ExtraLight" pitchFamily="2" charset="-52"/>
              </a:rPr>
              <a:t> Ulpan</a:t>
            </a:r>
            <a:endParaRPr lang="ru-RU" sz="3200" b="1" dirty="0">
              <a:solidFill>
                <a:schemeClr val="bg1"/>
              </a:solidFill>
              <a:latin typeface="Montserrat ExtraLight" pitchFamily="2" charset="-5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E19380-A312-417A-9166-9BAA13B200CB}"/>
              </a:ext>
            </a:extLst>
          </p:cNvPr>
          <p:cNvSpPr txBox="1"/>
          <p:nvPr/>
        </p:nvSpPr>
        <p:spPr>
          <a:xfrm>
            <a:off x="-8969759" y="5906403"/>
            <a:ext cx="552749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Montserrat ExtraLight" pitchFamily="2" charset="-52"/>
              </a:rPr>
              <a:t>Abdigrali</a:t>
            </a:r>
            <a:r>
              <a:rPr lang="en-US" sz="3200" b="1" dirty="0">
                <a:solidFill>
                  <a:schemeClr val="bg1"/>
                </a:solidFill>
                <a:latin typeface="Montserrat ExtraLight" pitchFamily="2" charset="-52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Montserrat ExtraLight" pitchFamily="2" charset="-52"/>
              </a:rPr>
              <a:t>Nurasyl</a:t>
            </a:r>
            <a:endParaRPr lang="ru-RU" sz="3200" b="1" dirty="0">
              <a:solidFill>
                <a:schemeClr val="bg1"/>
              </a:solidFill>
              <a:latin typeface="Montserrat ExtraLight" pitchFamily="2" charset="-52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144751E-B284-4685-9A8F-5533D7487A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6047" y="673489"/>
            <a:ext cx="5707875" cy="533446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9EBAE92-EC8E-43CB-9961-B07852292644}"/>
              </a:ext>
            </a:extLst>
          </p:cNvPr>
          <p:cNvSpPr txBox="1"/>
          <p:nvPr/>
        </p:nvSpPr>
        <p:spPr>
          <a:xfrm>
            <a:off x="402081" y="1933461"/>
            <a:ext cx="35416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Thank</a:t>
            </a:r>
            <a:endParaRPr lang="ru-RU" sz="88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42212C-96F0-47FE-9E99-F818627433CE}"/>
              </a:ext>
            </a:extLst>
          </p:cNvPr>
          <p:cNvSpPr txBox="1"/>
          <p:nvPr/>
        </p:nvSpPr>
        <p:spPr>
          <a:xfrm>
            <a:off x="417014" y="3213336"/>
            <a:ext cx="35416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You</a:t>
            </a:r>
            <a:endParaRPr lang="ru-RU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377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199C0AF-1EB2-4538-B416-9C9863DD30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330" y="-270076"/>
            <a:ext cx="36084337" cy="202954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B2F855-EB5F-41E4-8B47-3FF652D7E3DB}"/>
              </a:ext>
            </a:extLst>
          </p:cNvPr>
          <p:cNvSpPr txBox="1"/>
          <p:nvPr/>
        </p:nvSpPr>
        <p:spPr>
          <a:xfrm>
            <a:off x="1886769" y="2566199"/>
            <a:ext cx="217604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JSE</a:t>
            </a:r>
            <a:r>
              <a:rPr lang="en-US" sz="8800" dirty="0">
                <a:solidFill>
                  <a:schemeClr val="bg1"/>
                </a:solidFill>
              </a:rPr>
              <a:t> </a:t>
            </a:r>
          </a:p>
          <a:p>
            <a:endParaRPr lang="ru-RU" sz="8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C5A3E2-3A87-4C8E-98A6-90FDCF3CCE0F}"/>
              </a:ext>
            </a:extLst>
          </p:cNvPr>
          <p:cNvSpPr txBox="1"/>
          <p:nvPr/>
        </p:nvSpPr>
        <p:spPr>
          <a:xfrm>
            <a:off x="1807724" y="3781916"/>
            <a:ext cx="2766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Job Search Engine</a:t>
            </a:r>
            <a:endParaRPr lang="ru-RU" dirty="0">
              <a:solidFill>
                <a:schemeClr val="bg1"/>
              </a:solidFill>
              <a:latin typeface="Cascadia Mono SemiLight" panose="020B0609020000020004" pitchFamily="49" charset="0"/>
              <a:cs typeface="Cascadia Mono SemiLight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6DC288-69E6-40A8-AE92-CAF8E3238084}"/>
              </a:ext>
            </a:extLst>
          </p:cNvPr>
          <p:cNvSpPr txBox="1"/>
          <p:nvPr/>
        </p:nvSpPr>
        <p:spPr>
          <a:xfrm>
            <a:off x="0" y="6604084"/>
            <a:ext cx="7239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By: </a:t>
            </a:r>
            <a:r>
              <a:rPr lang="en-US" sz="1050" dirty="0" err="1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Ospan</a:t>
            </a:r>
            <a:r>
              <a:rPr lang="en-US" sz="105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 Ramazan, </a:t>
            </a:r>
            <a:r>
              <a:rPr lang="en-US" sz="1050" dirty="0" err="1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Saparbek</a:t>
            </a:r>
            <a:r>
              <a:rPr lang="en-US" sz="105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 Ulpan, </a:t>
            </a:r>
            <a:r>
              <a:rPr lang="en-US" sz="1050" dirty="0" err="1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Abdigali</a:t>
            </a:r>
            <a:r>
              <a:rPr lang="en-US" sz="105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Nurasyl</a:t>
            </a:r>
            <a:endParaRPr lang="ru-RU" sz="1050" dirty="0">
              <a:solidFill>
                <a:schemeClr val="bg1"/>
              </a:solidFill>
              <a:latin typeface="Cascadia Mono SemiLight" panose="020B0609020000020004" pitchFamily="49" charset="0"/>
              <a:cs typeface="Cascadia Mono SemiLight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8B8CE6-5E6B-4A42-AB8B-1FA7004FEBBD}"/>
              </a:ext>
            </a:extLst>
          </p:cNvPr>
          <p:cNvSpPr txBox="1"/>
          <p:nvPr/>
        </p:nvSpPr>
        <p:spPr>
          <a:xfrm>
            <a:off x="2781300" y="10619432"/>
            <a:ext cx="662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Brief overview of JSE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D833E3-A65D-4B44-86CA-21E7ACE4DDF7}"/>
              </a:ext>
            </a:extLst>
          </p:cNvPr>
          <p:cNvSpPr txBox="1"/>
          <p:nvPr/>
        </p:nvSpPr>
        <p:spPr>
          <a:xfrm>
            <a:off x="5066288" y="12586268"/>
            <a:ext cx="2059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anrope" pitchFamily="2" charset="0"/>
              </a:rPr>
              <a:t>Key  Objectives</a:t>
            </a:r>
            <a:endParaRPr lang="ru-RU" sz="2000" dirty="0">
              <a:solidFill>
                <a:schemeClr val="bg1"/>
              </a:solidFill>
              <a:latin typeface="Manrope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157F7DE-19DE-4108-ADA7-6C264BD5D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093" y="1423597"/>
            <a:ext cx="4049595" cy="4049595"/>
          </a:xfrm>
          <a:prstGeom prst="flowChartConnector">
            <a:avLst/>
          </a:prstGeom>
          <a:noFill/>
          <a:ln w="50800">
            <a:solidFill>
              <a:schemeClr val="accent2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6" name="Прямоугольник: скругленные углы 35">
            <a:extLst>
              <a:ext uri="{FF2B5EF4-FFF2-40B4-BE49-F238E27FC236}">
                <a16:creationId xmlns:a16="http://schemas.microsoft.com/office/drawing/2014/main" id="{E39D338B-3675-4251-AF5B-9A488515AB53}"/>
              </a:ext>
            </a:extLst>
          </p:cNvPr>
          <p:cNvSpPr/>
          <p:nvPr/>
        </p:nvSpPr>
        <p:spPr>
          <a:xfrm>
            <a:off x="709484" y="15328892"/>
            <a:ext cx="7034899" cy="2072540"/>
          </a:xfrm>
          <a:prstGeom prst="roundRect">
            <a:avLst/>
          </a:prstGeom>
          <a:solidFill>
            <a:schemeClr val="accent2">
              <a:lumMod val="50000"/>
              <a:alpha val="28000"/>
            </a:schemeClr>
          </a:solidFill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1D23D9-D954-4E2C-95AC-78AF3C4F2C88}"/>
              </a:ext>
            </a:extLst>
          </p:cNvPr>
          <p:cNvSpPr txBox="1"/>
          <p:nvPr/>
        </p:nvSpPr>
        <p:spPr>
          <a:xfrm>
            <a:off x="967213" y="15525184"/>
            <a:ext cx="67238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anrope" pitchFamily="2" charset="0"/>
              </a:rPr>
              <a:t>Offer robust, user-friendly platforms tailored for both job seekers and employers.</a:t>
            </a:r>
            <a:endParaRPr lang="ru-RU" sz="2000" dirty="0">
              <a:solidFill>
                <a:schemeClr val="bg1"/>
              </a:solidFill>
              <a:latin typeface="Manrope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anrope" pitchFamily="2" charset="0"/>
              </a:rPr>
              <a:t>Includes features like real-time job tracking, customizable job alerts, and detailed employer profiles.</a:t>
            </a:r>
            <a:endParaRPr lang="ru-RU" sz="2000" dirty="0">
              <a:solidFill>
                <a:schemeClr val="bg1"/>
              </a:solidFill>
              <a:latin typeface="Manrope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1218A4-A0EB-48B7-B048-8D4E891D4F83}"/>
              </a:ext>
            </a:extLst>
          </p:cNvPr>
          <p:cNvSpPr txBox="1"/>
          <p:nvPr/>
        </p:nvSpPr>
        <p:spPr>
          <a:xfrm>
            <a:off x="1020553" y="14862808"/>
            <a:ext cx="3727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anrope" pitchFamily="2" charset="0"/>
              </a:rPr>
              <a:t>Comprehensive Tools:</a:t>
            </a:r>
            <a:endParaRPr lang="ru-RU" sz="2000" dirty="0">
              <a:solidFill>
                <a:schemeClr val="bg1"/>
              </a:solidFill>
              <a:latin typeface="Manrope" pitchFamily="2" charset="0"/>
            </a:endParaRPr>
          </a:p>
        </p:txBody>
      </p:sp>
      <p:sp>
        <p:nvSpPr>
          <p:cNvPr id="39" name="Прямоугольник: скругленные углы 38">
            <a:extLst>
              <a:ext uri="{FF2B5EF4-FFF2-40B4-BE49-F238E27FC236}">
                <a16:creationId xmlns:a16="http://schemas.microsoft.com/office/drawing/2014/main" id="{D0959A4B-F111-4FAC-9568-5BBA31FBCF0A}"/>
              </a:ext>
            </a:extLst>
          </p:cNvPr>
          <p:cNvSpPr/>
          <p:nvPr/>
        </p:nvSpPr>
        <p:spPr>
          <a:xfrm>
            <a:off x="4831120" y="20383165"/>
            <a:ext cx="7034899" cy="2072540"/>
          </a:xfrm>
          <a:prstGeom prst="roundRect">
            <a:avLst/>
          </a:prstGeom>
          <a:solidFill>
            <a:schemeClr val="accent2">
              <a:lumMod val="50000"/>
              <a:alpha val="28000"/>
            </a:schemeClr>
          </a:solidFill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EA3AAA-B07D-4F81-A265-71A510D4EA67}"/>
              </a:ext>
            </a:extLst>
          </p:cNvPr>
          <p:cNvSpPr txBox="1"/>
          <p:nvPr/>
        </p:nvSpPr>
        <p:spPr>
          <a:xfrm>
            <a:off x="5066288" y="20603827"/>
            <a:ext cx="65645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anrope" pitchFamily="2" charset="0"/>
              </a:rPr>
              <a:t>Simplify complex job searching and hiring activities.</a:t>
            </a:r>
            <a:endParaRPr lang="ru-RU" sz="2000" dirty="0">
              <a:solidFill>
                <a:schemeClr val="bg1"/>
              </a:solidFill>
              <a:latin typeface="Manrope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anrope" pitchFamily="2" charset="0"/>
              </a:rPr>
              <a:t>Automated matching systems and streamlined communication tools reduce the time and effort needed to connect the right employers with the right candidates.</a:t>
            </a:r>
            <a:endParaRPr lang="ru-RU" sz="2000" dirty="0">
              <a:solidFill>
                <a:schemeClr val="bg1"/>
              </a:solidFill>
              <a:latin typeface="Manrope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B1B27B6-B9AE-46AD-B1A9-08D7FD307A3B}"/>
              </a:ext>
            </a:extLst>
          </p:cNvPr>
          <p:cNvSpPr txBox="1"/>
          <p:nvPr/>
        </p:nvSpPr>
        <p:spPr>
          <a:xfrm>
            <a:off x="8528326" y="19940456"/>
            <a:ext cx="3727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anrope" pitchFamily="2" charset="0"/>
              </a:rPr>
              <a:t>Streamlining Processes:</a:t>
            </a:r>
            <a:endParaRPr lang="ru-RU" sz="2000" dirty="0">
              <a:solidFill>
                <a:schemeClr val="bg1"/>
              </a:solidFill>
              <a:latin typeface="Manrope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0BDEC7-65CC-44A2-B9BB-D99589228F7F}"/>
              </a:ext>
            </a:extLst>
          </p:cNvPr>
          <p:cNvSpPr txBox="1"/>
          <p:nvPr/>
        </p:nvSpPr>
        <p:spPr>
          <a:xfrm>
            <a:off x="601936" y="14708920"/>
            <a:ext cx="22203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>
                <a:solidFill>
                  <a:schemeClr val="bg1"/>
                </a:solidFill>
                <a:latin typeface="Actay Wide Bd" pitchFamily="50" charset="-52"/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A9CCD27-C81E-4299-92A7-63CF80D3DBAE}"/>
              </a:ext>
            </a:extLst>
          </p:cNvPr>
          <p:cNvSpPr txBox="1"/>
          <p:nvPr/>
        </p:nvSpPr>
        <p:spPr>
          <a:xfrm>
            <a:off x="11391112" y="19829167"/>
            <a:ext cx="37271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>
                <a:solidFill>
                  <a:schemeClr val="bg1"/>
                </a:solidFill>
                <a:latin typeface="Actay Wide Bd" pitchFamily="50" charset="-52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4144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199C0AF-1EB2-4538-B416-9C9863DD30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59" y="-7163246"/>
            <a:ext cx="36084337" cy="202954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B2F855-EB5F-41E4-8B47-3FF652D7E3DB}"/>
              </a:ext>
            </a:extLst>
          </p:cNvPr>
          <p:cNvSpPr txBox="1"/>
          <p:nvPr/>
        </p:nvSpPr>
        <p:spPr>
          <a:xfrm>
            <a:off x="1693279" y="-4773023"/>
            <a:ext cx="217604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JSE</a:t>
            </a:r>
            <a:r>
              <a:rPr lang="en-US" sz="8800" dirty="0">
                <a:solidFill>
                  <a:schemeClr val="bg1"/>
                </a:solidFill>
              </a:rPr>
              <a:t> </a:t>
            </a:r>
          </a:p>
          <a:p>
            <a:endParaRPr lang="ru-RU" sz="8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C5A3E2-3A87-4C8E-98A6-90FDCF3CCE0F}"/>
              </a:ext>
            </a:extLst>
          </p:cNvPr>
          <p:cNvSpPr txBox="1"/>
          <p:nvPr/>
        </p:nvSpPr>
        <p:spPr>
          <a:xfrm>
            <a:off x="1469245" y="-3498042"/>
            <a:ext cx="2766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Job Search Engine</a:t>
            </a:r>
            <a:endParaRPr lang="ru-RU" dirty="0">
              <a:solidFill>
                <a:schemeClr val="bg1"/>
              </a:solidFill>
              <a:latin typeface="Cascadia Mono SemiLight" panose="020B0609020000020004" pitchFamily="49" charset="0"/>
              <a:cs typeface="Cascadia Mono SemiLight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6DC288-69E6-40A8-AE92-CAF8E3238084}"/>
              </a:ext>
            </a:extLst>
          </p:cNvPr>
          <p:cNvSpPr txBox="1"/>
          <p:nvPr/>
        </p:nvSpPr>
        <p:spPr>
          <a:xfrm>
            <a:off x="0" y="-2453166"/>
            <a:ext cx="7239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By: </a:t>
            </a:r>
            <a:r>
              <a:rPr lang="en-US" sz="1050" dirty="0" err="1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Ospan</a:t>
            </a:r>
            <a:r>
              <a:rPr lang="en-US" sz="105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 Ramazan, </a:t>
            </a:r>
            <a:r>
              <a:rPr lang="en-US" sz="1050" dirty="0" err="1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Saparbek</a:t>
            </a:r>
            <a:r>
              <a:rPr lang="en-US" sz="105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 Ulpan, </a:t>
            </a:r>
            <a:r>
              <a:rPr lang="en-US" sz="1050" dirty="0" err="1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Abdigali</a:t>
            </a:r>
            <a:r>
              <a:rPr lang="en-US" sz="105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Nurasyl</a:t>
            </a:r>
            <a:endParaRPr lang="ru-RU" sz="1050" dirty="0">
              <a:solidFill>
                <a:schemeClr val="bg1"/>
              </a:solidFill>
              <a:latin typeface="Cascadia Mono SemiLight" panose="020B0609020000020004" pitchFamily="49" charset="0"/>
              <a:cs typeface="Cascadia Mono SemiLight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B88DA-5147-47AE-9397-921824BEC827}"/>
              </a:ext>
            </a:extLst>
          </p:cNvPr>
          <p:cNvSpPr txBox="1"/>
          <p:nvPr/>
        </p:nvSpPr>
        <p:spPr>
          <a:xfrm>
            <a:off x="2781300" y="359152"/>
            <a:ext cx="662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Brief overview of JSE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64D8A4-C2F6-49C8-A22C-FEC320DC6ED6}"/>
              </a:ext>
            </a:extLst>
          </p:cNvPr>
          <p:cNvSpPr txBox="1"/>
          <p:nvPr/>
        </p:nvSpPr>
        <p:spPr>
          <a:xfrm>
            <a:off x="5066288" y="932957"/>
            <a:ext cx="2059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anrope" pitchFamily="2" charset="0"/>
              </a:rPr>
              <a:t>Key  Objectives</a:t>
            </a:r>
            <a:endParaRPr lang="ru-RU" sz="2000" dirty="0">
              <a:solidFill>
                <a:schemeClr val="bg1"/>
              </a:solidFill>
              <a:latin typeface="Manrope" pitchFamily="2" charset="0"/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E8DE7FF4-55B6-4F8B-97CD-42D393FEB728}"/>
              </a:ext>
            </a:extLst>
          </p:cNvPr>
          <p:cNvSpPr/>
          <p:nvPr/>
        </p:nvSpPr>
        <p:spPr>
          <a:xfrm>
            <a:off x="553886" y="2087739"/>
            <a:ext cx="7034899" cy="2072540"/>
          </a:xfrm>
          <a:prstGeom prst="roundRect">
            <a:avLst/>
          </a:prstGeom>
          <a:solidFill>
            <a:schemeClr val="accent2">
              <a:lumMod val="50000"/>
              <a:alpha val="28000"/>
            </a:schemeClr>
          </a:solidFill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307B64-3595-4748-85FB-984D1F59C404}"/>
              </a:ext>
            </a:extLst>
          </p:cNvPr>
          <p:cNvSpPr txBox="1"/>
          <p:nvPr/>
        </p:nvSpPr>
        <p:spPr>
          <a:xfrm>
            <a:off x="811615" y="2284031"/>
            <a:ext cx="67238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anrope" pitchFamily="2" charset="0"/>
              </a:rPr>
              <a:t>Offer robust, user-friendly platforms tailored for both job seekers and employers.</a:t>
            </a:r>
            <a:endParaRPr lang="ru-RU" sz="2000" dirty="0">
              <a:solidFill>
                <a:schemeClr val="bg1"/>
              </a:solidFill>
              <a:latin typeface="Manrope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anrope" pitchFamily="2" charset="0"/>
              </a:rPr>
              <a:t>Includes features like real-time job tracking, customizable job alerts, and detailed employer profiles.</a:t>
            </a:r>
            <a:endParaRPr lang="ru-RU" sz="2000" dirty="0">
              <a:solidFill>
                <a:schemeClr val="bg1"/>
              </a:solidFill>
              <a:latin typeface="Manrope" pitchFamily="2" charset="0"/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8090A332-EF51-4CB4-AD39-0A59BFA02EB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626054" y="486643"/>
            <a:ext cx="7516896" cy="5215511"/>
          </a:xfrm>
          <a:prstGeom prst="rect">
            <a:avLst/>
          </a:prstGeom>
          <a:ln w="63500">
            <a:solidFill>
              <a:schemeClr val="accent2">
                <a:lumMod val="50000"/>
                <a:alpha val="49000"/>
              </a:schemeClr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2CF45E1-5A62-4021-9F67-B6BB5A195E31}"/>
              </a:ext>
            </a:extLst>
          </p:cNvPr>
          <p:cNvSpPr txBox="1"/>
          <p:nvPr/>
        </p:nvSpPr>
        <p:spPr>
          <a:xfrm>
            <a:off x="29900880" y="5702154"/>
            <a:ext cx="6543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Use Case Diagram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1F47CC6-18D5-485A-9713-71B5BCE77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9602" y="87703"/>
            <a:ext cx="824949" cy="79788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5000"/>
              </a:srgbClr>
            </a:outerShdw>
          </a:effectLst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192D84E-7E5B-4F83-9616-567741F1D8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13824">
            <a:off x="19908063" y="5235097"/>
            <a:ext cx="753865" cy="77237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6D8B4E0-A5AB-4640-8407-0D888121F7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914" y="-5057933"/>
            <a:ext cx="2970547" cy="2970547"/>
          </a:xfrm>
          <a:prstGeom prst="flowChartConnector">
            <a:avLst/>
          </a:prstGeom>
          <a:noFill/>
          <a:ln w="50800">
            <a:solidFill>
              <a:schemeClr val="accent2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8D0DDF5-95A6-4B73-B6AC-E9495425D682}"/>
              </a:ext>
            </a:extLst>
          </p:cNvPr>
          <p:cNvSpPr txBox="1"/>
          <p:nvPr/>
        </p:nvSpPr>
        <p:spPr>
          <a:xfrm>
            <a:off x="864955" y="1621655"/>
            <a:ext cx="3727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anrope" pitchFamily="2" charset="0"/>
              </a:rPr>
              <a:t>Comprehensive Tools:</a:t>
            </a:r>
            <a:endParaRPr lang="ru-RU" sz="2000" dirty="0">
              <a:solidFill>
                <a:schemeClr val="bg1"/>
              </a:solidFill>
              <a:latin typeface="Manrope" pitchFamily="2" charset="0"/>
            </a:endParaRP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A1274D0D-2B7A-413C-8D6D-29CDA0CCE522}"/>
              </a:ext>
            </a:extLst>
          </p:cNvPr>
          <p:cNvSpPr/>
          <p:nvPr/>
        </p:nvSpPr>
        <p:spPr>
          <a:xfrm>
            <a:off x="4532076" y="4426308"/>
            <a:ext cx="7034899" cy="2072540"/>
          </a:xfrm>
          <a:prstGeom prst="roundRect">
            <a:avLst/>
          </a:prstGeom>
          <a:solidFill>
            <a:schemeClr val="accent2">
              <a:lumMod val="50000"/>
              <a:alpha val="28000"/>
            </a:schemeClr>
          </a:solidFill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4F3D10-D882-49D1-A852-65E4845C1F1B}"/>
              </a:ext>
            </a:extLst>
          </p:cNvPr>
          <p:cNvSpPr txBox="1"/>
          <p:nvPr/>
        </p:nvSpPr>
        <p:spPr>
          <a:xfrm>
            <a:off x="4767244" y="4646970"/>
            <a:ext cx="65645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anrope" pitchFamily="2" charset="0"/>
              </a:rPr>
              <a:t>Simplify complex job searching and hiring activities.</a:t>
            </a:r>
            <a:endParaRPr lang="ru-RU" sz="2000" dirty="0">
              <a:solidFill>
                <a:schemeClr val="bg1"/>
              </a:solidFill>
              <a:latin typeface="Manrope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anrope" pitchFamily="2" charset="0"/>
              </a:rPr>
              <a:t>Automated matching systems and streamlined communication tools reduce the time and effort needed to connect the right employers with the right candidates.</a:t>
            </a:r>
            <a:endParaRPr lang="ru-RU" sz="2000" dirty="0">
              <a:solidFill>
                <a:schemeClr val="bg1"/>
              </a:solidFill>
              <a:latin typeface="Manrope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704139-51C1-4552-B00A-0D039AC26237}"/>
              </a:ext>
            </a:extLst>
          </p:cNvPr>
          <p:cNvSpPr txBox="1"/>
          <p:nvPr/>
        </p:nvSpPr>
        <p:spPr>
          <a:xfrm>
            <a:off x="8229282" y="3983599"/>
            <a:ext cx="3727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anrope" pitchFamily="2" charset="0"/>
              </a:rPr>
              <a:t>Streamlining Processes:</a:t>
            </a:r>
            <a:endParaRPr lang="ru-RU" sz="2000" dirty="0">
              <a:solidFill>
                <a:schemeClr val="bg1"/>
              </a:solidFill>
              <a:latin typeface="Manrope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92E611-596F-4F27-9DD0-86E79F40EA67}"/>
              </a:ext>
            </a:extLst>
          </p:cNvPr>
          <p:cNvSpPr txBox="1"/>
          <p:nvPr/>
        </p:nvSpPr>
        <p:spPr>
          <a:xfrm>
            <a:off x="446338" y="1467767"/>
            <a:ext cx="22203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>
                <a:solidFill>
                  <a:schemeClr val="bg1"/>
                </a:solidFill>
                <a:latin typeface="Actay Wide Bd" pitchFamily="50" charset="-52"/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16E578-E5A4-403D-84E9-1F8EF5EBD8A1}"/>
              </a:ext>
            </a:extLst>
          </p:cNvPr>
          <p:cNvSpPr txBox="1"/>
          <p:nvPr/>
        </p:nvSpPr>
        <p:spPr>
          <a:xfrm>
            <a:off x="11092068" y="3872310"/>
            <a:ext cx="37271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>
                <a:solidFill>
                  <a:schemeClr val="bg1"/>
                </a:solidFill>
                <a:latin typeface="Actay Wide Bd" pitchFamily="50" charset="-52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71463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199C0AF-1EB2-4538-B416-9C9863DD30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00027" y="-6928784"/>
            <a:ext cx="36088298" cy="202976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DB88DA-5147-47AE-9397-921824BEC827}"/>
              </a:ext>
            </a:extLst>
          </p:cNvPr>
          <p:cNvSpPr txBox="1"/>
          <p:nvPr/>
        </p:nvSpPr>
        <p:spPr>
          <a:xfrm>
            <a:off x="-10121606" y="781166"/>
            <a:ext cx="662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Brief overview of JSE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64D8A4-C2F6-49C8-A22C-FEC320DC6ED6}"/>
              </a:ext>
            </a:extLst>
          </p:cNvPr>
          <p:cNvSpPr txBox="1"/>
          <p:nvPr/>
        </p:nvSpPr>
        <p:spPr>
          <a:xfrm>
            <a:off x="-7836618" y="1349288"/>
            <a:ext cx="2059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anrope" pitchFamily="2" charset="0"/>
              </a:rPr>
              <a:t>Key  Objectives</a:t>
            </a:r>
            <a:endParaRPr lang="ru-RU" sz="2000" dirty="0">
              <a:solidFill>
                <a:schemeClr val="bg1"/>
              </a:solidFill>
              <a:latin typeface="Manrope" pitchFamily="2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D6B5A0C-ADAE-48BF-9AFA-227D7AF1F45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37552" y="530535"/>
            <a:ext cx="7516896" cy="5215511"/>
          </a:xfrm>
          <a:prstGeom prst="rect">
            <a:avLst/>
          </a:prstGeom>
          <a:ln w="63500">
            <a:solidFill>
              <a:schemeClr val="accent2">
                <a:lumMod val="50000"/>
                <a:alpha val="49000"/>
              </a:schemeClr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B94EA7-40C3-46C7-BED7-82D087C833EF}"/>
              </a:ext>
            </a:extLst>
          </p:cNvPr>
          <p:cNvSpPr txBox="1"/>
          <p:nvPr/>
        </p:nvSpPr>
        <p:spPr>
          <a:xfrm>
            <a:off x="3093720" y="5911966"/>
            <a:ext cx="6543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Use Case Diagram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F8B8DDF-B226-42D8-8B87-28D61389A5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078" y="299446"/>
            <a:ext cx="824949" cy="79788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5000"/>
              </a:srgb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5C2779-B683-48AB-8C2A-3D6DEAF255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13824">
            <a:off x="1800474" y="5116077"/>
            <a:ext cx="753865" cy="86105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2C04924-40E1-460B-A66C-389DD55B30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44257" y="472458"/>
            <a:ext cx="5333347" cy="5439508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2055D1E-BAB1-41AC-8817-15789C9B9AAD}"/>
              </a:ext>
            </a:extLst>
          </p:cNvPr>
          <p:cNvSpPr txBox="1"/>
          <p:nvPr/>
        </p:nvSpPr>
        <p:spPr>
          <a:xfrm>
            <a:off x="33651071" y="5911965"/>
            <a:ext cx="6543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Activity Diagram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EAB51D3C-8D51-471B-88DE-4E3911DC02B7}"/>
              </a:ext>
            </a:extLst>
          </p:cNvPr>
          <p:cNvSpPr/>
          <p:nvPr/>
        </p:nvSpPr>
        <p:spPr>
          <a:xfrm>
            <a:off x="-20631002" y="2529014"/>
            <a:ext cx="7034899" cy="2072540"/>
          </a:xfrm>
          <a:prstGeom prst="roundRect">
            <a:avLst/>
          </a:prstGeom>
          <a:solidFill>
            <a:schemeClr val="accent2">
              <a:lumMod val="50000"/>
              <a:alpha val="28000"/>
            </a:schemeClr>
          </a:solidFill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241FBB-FB0D-4BE3-813D-DE0BEA954DBE}"/>
              </a:ext>
            </a:extLst>
          </p:cNvPr>
          <p:cNvSpPr txBox="1"/>
          <p:nvPr/>
        </p:nvSpPr>
        <p:spPr>
          <a:xfrm>
            <a:off x="-20373273" y="2725306"/>
            <a:ext cx="67238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anrope" pitchFamily="2" charset="0"/>
              </a:rPr>
              <a:t>Offer robust, user-friendly platforms tailored for both job seekers and employers.</a:t>
            </a:r>
            <a:endParaRPr lang="ru-RU" sz="2000" dirty="0">
              <a:solidFill>
                <a:schemeClr val="bg1"/>
              </a:solidFill>
              <a:latin typeface="Manrope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anrope" pitchFamily="2" charset="0"/>
              </a:rPr>
              <a:t>Includes features like real-time job tracking, customizable job alerts, and detailed employer profiles.</a:t>
            </a:r>
            <a:endParaRPr lang="ru-RU" sz="2000" dirty="0">
              <a:solidFill>
                <a:schemeClr val="bg1"/>
              </a:solidFill>
              <a:latin typeface="Manrope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46D666-DB35-4C2E-A3A2-CFF576894088}"/>
              </a:ext>
            </a:extLst>
          </p:cNvPr>
          <p:cNvSpPr txBox="1"/>
          <p:nvPr/>
        </p:nvSpPr>
        <p:spPr>
          <a:xfrm>
            <a:off x="-20319933" y="2062930"/>
            <a:ext cx="3727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anrope" pitchFamily="2" charset="0"/>
              </a:rPr>
              <a:t>Comprehensive Tools:</a:t>
            </a:r>
            <a:endParaRPr lang="ru-RU" sz="2000" dirty="0">
              <a:solidFill>
                <a:schemeClr val="bg1"/>
              </a:solidFill>
              <a:latin typeface="Manrope" pitchFamily="2" charset="0"/>
            </a:endParaRPr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1E27BC94-F5C7-45BA-BDB7-468473D3598C}"/>
              </a:ext>
            </a:extLst>
          </p:cNvPr>
          <p:cNvSpPr/>
          <p:nvPr/>
        </p:nvSpPr>
        <p:spPr>
          <a:xfrm>
            <a:off x="-10081068" y="4644153"/>
            <a:ext cx="7034899" cy="2072540"/>
          </a:xfrm>
          <a:prstGeom prst="roundRect">
            <a:avLst/>
          </a:prstGeom>
          <a:solidFill>
            <a:schemeClr val="accent2">
              <a:lumMod val="50000"/>
              <a:alpha val="28000"/>
            </a:schemeClr>
          </a:solidFill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2DF8CB-6F47-47B9-958E-6462A8D52210}"/>
              </a:ext>
            </a:extLst>
          </p:cNvPr>
          <p:cNvSpPr txBox="1"/>
          <p:nvPr/>
        </p:nvSpPr>
        <p:spPr>
          <a:xfrm>
            <a:off x="-9845900" y="4864815"/>
            <a:ext cx="65645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anrope" pitchFamily="2" charset="0"/>
              </a:rPr>
              <a:t>Simplify complex job searching and hiring activities.</a:t>
            </a:r>
            <a:endParaRPr lang="ru-RU" sz="2000" dirty="0">
              <a:solidFill>
                <a:schemeClr val="bg1"/>
              </a:solidFill>
              <a:latin typeface="Manrope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anrope" pitchFamily="2" charset="0"/>
              </a:rPr>
              <a:t>Automated matching systems and streamlined communication tools reduce the time and effort needed to connect the right employers with the right candidates.</a:t>
            </a:r>
            <a:endParaRPr lang="ru-RU" sz="2000" dirty="0">
              <a:solidFill>
                <a:schemeClr val="bg1"/>
              </a:solidFill>
              <a:latin typeface="Manrope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526DA1-4A86-46E9-9F55-A56D56F52BE4}"/>
              </a:ext>
            </a:extLst>
          </p:cNvPr>
          <p:cNvSpPr txBox="1"/>
          <p:nvPr/>
        </p:nvSpPr>
        <p:spPr>
          <a:xfrm>
            <a:off x="-6383862" y="4201444"/>
            <a:ext cx="3727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anrope" pitchFamily="2" charset="0"/>
              </a:rPr>
              <a:t>Streamlining Processes:</a:t>
            </a:r>
            <a:endParaRPr lang="ru-RU" sz="2000" dirty="0">
              <a:solidFill>
                <a:schemeClr val="bg1"/>
              </a:solidFill>
              <a:latin typeface="Manrope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3315C9-5961-49E5-BEDF-A4572F7ED5EE}"/>
              </a:ext>
            </a:extLst>
          </p:cNvPr>
          <p:cNvSpPr txBox="1"/>
          <p:nvPr/>
        </p:nvSpPr>
        <p:spPr>
          <a:xfrm>
            <a:off x="-20738550" y="1909042"/>
            <a:ext cx="22203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>
                <a:solidFill>
                  <a:schemeClr val="bg1"/>
                </a:solidFill>
                <a:latin typeface="Actay Wide Bd" pitchFamily="50" charset="-52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1CB93-C73C-4E2F-931E-C4C31E5AB783}"/>
              </a:ext>
            </a:extLst>
          </p:cNvPr>
          <p:cNvSpPr txBox="1"/>
          <p:nvPr/>
        </p:nvSpPr>
        <p:spPr>
          <a:xfrm>
            <a:off x="-3521076" y="4090155"/>
            <a:ext cx="37271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>
                <a:solidFill>
                  <a:schemeClr val="bg1"/>
                </a:solidFill>
                <a:latin typeface="Actay Wide Bd" pitchFamily="50" charset="-52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8563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199C0AF-1EB2-4538-B416-9C9863DD30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21799" y="-6905528"/>
            <a:ext cx="36119950" cy="2031546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D6B5A0C-ADAE-48BF-9AFA-227D7AF1F45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-12445248" y="439095"/>
            <a:ext cx="7516896" cy="5215511"/>
          </a:xfrm>
          <a:prstGeom prst="rect">
            <a:avLst/>
          </a:prstGeom>
          <a:ln w="63500">
            <a:solidFill>
              <a:schemeClr val="accent2">
                <a:lumMod val="50000"/>
                <a:alpha val="49000"/>
              </a:schemeClr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B94EA7-40C3-46C7-BED7-82D087C833EF}"/>
              </a:ext>
            </a:extLst>
          </p:cNvPr>
          <p:cNvSpPr txBox="1"/>
          <p:nvPr/>
        </p:nvSpPr>
        <p:spPr>
          <a:xfrm>
            <a:off x="-7010400" y="5820526"/>
            <a:ext cx="6543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Use Case Diagram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F8B8DDF-B226-42D8-8B87-28D61389A5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8430" y="439095"/>
            <a:ext cx="824949" cy="79788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5000"/>
              </a:srgb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5C2779-B683-48AB-8C2A-3D6DEAF255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13824">
            <a:off x="-868983" y="5224076"/>
            <a:ext cx="753865" cy="86105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B30C19-0358-4B5E-ADD9-28162F1FD9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7792" y="532451"/>
            <a:ext cx="5333347" cy="5439508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DA6EFBE-13D5-43A6-A3E9-2009CFBD65F9}"/>
              </a:ext>
            </a:extLst>
          </p:cNvPr>
          <p:cNvSpPr txBox="1"/>
          <p:nvPr/>
        </p:nvSpPr>
        <p:spPr>
          <a:xfrm>
            <a:off x="3221806" y="5910050"/>
            <a:ext cx="6543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Activity Diagram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8E62CD3-8A2B-4D77-8F8C-E035F07044EA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427969" y="-18950156"/>
            <a:ext cx="6027233" cy="6186433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2FCDBFF-53A4-4A4B-B33D-174DA06150EF}"/>
              </a:ext>
            </a:extLst>
          </p:cNvPr>
          <p:cNvSpPr txBox="1"/>
          <p:nvPr/>
        </p:nvSpPr>
        <p:spPr>
          <a:xfrm>
            <a:off x="-18825845" y="-10499945"/>
            <a:ext cx="65439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Sequence </a:t>
            </a:r>
          </a:p>
          <a:p>
            <a:r>
              <a:rPr lang="en-US" sz="480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Diagram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6E0924B-1B89-4C00-BEB4-5E5F68DF9AF8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54595" y="-18950156"/>
            <a:ext cx="2857500" cy="193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6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199C0AF-1EB2-4538-B416-9C9863DD30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57738" y="-621959"/>
            <a:ext cx="36122190" cy="2031672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B30C19-0358-4B5E-ADD9-28162F1FD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0653" y="7660082"/>
            <a:ext cx="5333347" cy="5439508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DA6EFBE-13D5-43A6-A3E9-2009CFBD65F9}"/>
              </a:ext>
            </a:extLst>
          </p:cNvPr>
          <p:cNvSpPr txBox="1"/>
          <p:nvPr/>
        </p:nvSpPr>
        <p:spPr>
          <a:xfrm>
            <a:off x="13514667" y="13037681"/>
            <a:ext cx="6543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Activity Diagram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5014D1F-0F93-4BF4-AA20-9892915B760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96" y="391348"/>
            <a:ext cx="6027233" cy="6186433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5C0269-32BF-4AE0-BCD4-E08DF10BC87B}"/>
              </a:ext>
            </a:extLst>
          </p:cNvPr>
          <p:cNvSpPr txBox="1"/>
          <p:nvPr/>
        </p:nvSpPr>
        <p:spPr>
          <a:xfrm>
            <a:off x="7920249" y="1430869"/>
            <a:ext cx="65439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Sequence </a:t>
            </a:r>
          </a:p>
          <a:p>
            <a:r>
              <a:rPr lang="en-US" sz="480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Diagram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F767758-02E3-40C4-8992-39A0E154B8B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245" y="4642301"/>
            <a:ext cx="2857500" cy="193548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B7ECBB6-BF68-4B92-BB3C-B6FF1FA6D6A0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02079" y="989225"/>
            <a:ext cx="6027234" cy="5311408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4594BCE-B2B4-4485-90A5-9F40AB7E397F}"/>
              </a:ext>
            </a:extLst>
          </p:cNvPr>
          <p:cNvSpPr txBox="1"/>
          <p:nvPr/>
        </p:nvSpPr>
        <p:spPr>
          <a:xfrm>
            <a:off x="-17785028" y="3294759"/>
            <a:ext cx="6543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Class Diagram</a:t>
            </a:r>
          </a:p>
        </p:txBody>
      </p:sp>
      <p:sp>
        <p:nvSpPr>
          <p:cNvPr id="16" name="Молния 15">
            <a:extLst>
              <a:ext uri="{FF2B5EF4-FFF2-40B4-BE49-F238E27FC236}">
                <a16:creationId xmlns:a16="http://schemas.microsoft.com/office/drawing/2014/main" id="{F3332470-00CF-484F-8EC2-BA2E886DBA7E}"/>
              </a:ext>
            </a:extLst>
          </p:cNvPr>
          <p:cNvSpPr/>
          <p:nvPr/>
        </p:nvSpPr>
        <p:spPr>
          <a:xfrm rot="19132093">
            <a:off x="-10812609" y="2193001"/>
            <a:ext cx="1619080" cy="1910246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Молния 14">
            <a:extLst>
              <a:ext uri="{FF2B5EF4-FFF2-40B4-BE49-F238E27FC236}">
                <a16:creationId xmlns:a16="http://schemas.microsoft.com/office/drawing/2014/main" id="{86334343-78AA-43CA-80CF-378DC63115C7}"/>
              </a:ext>
            </a:extLst>
          </p:cNvPr>
          <p:cNvSpPr/>
          <p:nvPr/>
        </p:nvSpPr>
        <p:spPr>
          <a:xfrm rot="19132093">
            <a:off x="-15923598" y="1277534"/>
            <a:ext cx="1619080" cy="1910246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Молния 7">
            <a:extLst>
              <a:ext uri="{FF2B5EF4-FFF2-40B4-BE49-F238E27FC236}">
                <a16:creationId xmlns:a16="http://schemas.microsoft.com/office/drawing/2014/main" id="{70C30CE4-7C3F-4CF5-B964-3F0B2541C9BD}"/>
              </a:ext>
            </a:extLst>
          </p:cNvPr>
          <p:cNvSpPr/>
          <p:nvPr/>
        </p:nvSpPr>
        <p:spPr>
          <a:xfrm rot="19132093">
            <a:off x="-19866006" y="-579716"/>
            <a:ext cx="1595008" cy="1975273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8518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199C0AF-1EB2-4538-B416-9C9863DD30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26453" y="-311955"/>
            <a:ext cx="36112938" cy="2031152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B30C19-0358-4B5E-ADD9-28162F1FD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0653" y="7660082"/>
            <a:ext cx="5333347" cy="5439508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DA6EFBE-13D5-43A6-A3E9-2009CFBD65F9}"/>
              </a:ext>
            </a:extLst>
          </p:cNvPr>
          <p:cNvSpPr txBox="1"/>
          <p:nvPr/>
        </p:nvSpPr>
        <p:spPr>
          <a:xfrm>
            <a:off x="13514667" y="13037681"/>
            <a:ext cx="6543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Activity Diagram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5014D1F-0F93-4BF4-AA20-9892915B760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6376" y="428447"/>
            <a:ext cx="6027233" cy="6186433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5C0269-32BF-4AE0-BCD4-E08DF10BC87B}"/>
              </a:ext>
            </a:extLst>
          </p:cNvPr>
          <p:cNvSpPr txBox="1"/>
          <p:nvPr/>
        </p:nvSpPr>
        <p:spPr>
          <a:xfrm>
            <a:off x="32365209" y="1254608"/>
            <a:ext cx="65439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Sequence </a:t>
            </a:r>
          </a:p>
          <a:p>
            <a:r>
              <a:rPr lang="en-US" sz="480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Diagram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F767758-02E3-40C4-8992-39A0E154B8B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0445" y="4313640"/>
            <a:ext cx="2857500" cy="193548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2A709FE-753C-4B9C-B916-AB73014DA2ED}"/>
              </a:ext>
            </a:extLst>
          </p:cNvPr>
          <p:cNvSpPr txBox="1"/>
          <p:nvPr/>
        </p:nvSpPr>
        <p:spPr>
          <a:xfrm>
            <a:off x="6886075" y="15855768"/>
            <a:ext cx="6543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Class Diagram</a:t>
            </a:r>
          </a:p>
        </p:txBody>
      </p:sp>
      <p:sp>
        <p:nvSpPr>
          <p:cNvPr id="16" name="Молния 15">
            <a:extLst>
              <a:ext uri="{FF2B5EF4-FFF2-40B4-BE49-F238E27FC236}">
                <a16:creationId xmlns:a16="http://schemas.microsoft.com/office/drawing/2014/main" id="{F3332470-00CF-484F-8EC2-BA2E886DBA7E}"/>
              </a:ext>
            </a:extLst>
          </p:cNvPr>
          <p:cNvSpPr/>
          <p:nvPr/>
        </p:nvSpPr>
        <p:spPr>
          <a:xfrm rot="19132093">
            <a:off x="17140176" y="3818448"/>
            <a:ext cx="1619080" cy="1910246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Молния 14">
            <a:extLst>
              <a:ext uri="{FF2B5EF4-FFF2-40B4-BE49-F238E27FC236}">
                <a16:creationId xmlns:a16="http://schemas.microsoft.com/office/drawing/2014/main" id="{86334343-78AA-43CA-80CF-378DC63115C7}"/>
              </a:ext>
            </a:extLst>
          </p:cNvPr>
          <p:cNvSpPr/>
          <p:nvPr/>
        </p:nvSpPr>
        <p:spPr>
          <a:xfrm rot="19132093">
            <a:off x="14808264" y="1977139"/>
            <a:ext cx="1619080" cy="1910246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Молния 7">
            <a:extLst>
              <a:ext uri="{FF2B5EF4-FFF2-40B4-BE49-F238E27FC236}">
                <a16:creationId xmlns:a16="http://schemas.microsoft.com/office/drawing/2014/main" id="{70C30CE4-7C3F-4CF5-B964-3F0B2541C9BD}"/>
              </a:ext>
            </a:extLst>
          </p:cNvPr>
          <p:cNvSpPr/>
          <p:nvPr/>
        </p:nvSpPr>
        <p:spPr>
          <a:xfrm rot="19132093">
            <a:off x="12620476" y="539905"/>
            <a:ext cx="1619080" cy="1910246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2B873EC-C9DA-4896-BDA9-53E84D68A713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165" y="714071"/>
            <a:ext cx="6027234" cy="5311408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7C1AE8-2486-48BC-AB4D-BC7BC9FAF19E}"/>
              </a:ext>
            </a:extLst>
          </p:cNvPr>
          <p:cNvSpPr txBox="1"/>
          <p:nvPr/>
        </p:nvSpPr>
        <p:spPr>
          <a:xfrm>
            <a:off x="922991" y="3013501"/>
            <a:ext cx="6543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Class Diagram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3446481-9B07-4172-835F-7C64611B7615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5208827" y="14348137"/>
            <a:ext cx="6645910" cy="4257675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7FA23F6-1F04-4A52-A860-7366041AA8AF}"/>
              </a:ext>
            </a:extLst>
          </p:cNvPr>
          <p:cNvSpPr txBox="1"/>
          <p:nvPr/>
        </p:nvSpPr>
        <p:spPr>
          <a:xfrm>
            <a:off x="524406" y="9881282"/>
            <a:ext cx="6543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Context Diagram</a:t>
            </a: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7165802A-EE36-42B9-A625-89F407B05F99}"/>
              </a:ext>
            </a:extLst>
          </p:cNvPr>
          <p:cNvSpPr/>
          <p:nvPr/>
        </p:nvSpPr>
        <p:spPr>
          <a:xfrm rot="13535028">
            <a:off x="19736168" y="11827691"/>
            <a:ext cx="4460582" cy="12251765"/>
          </a:xfrm>
          <a:prstGeom prst="rect">
            <a:avLst/>
          </a:prstGeom>
          <a:solidFill>
            <a:schemeClr val="accent2">
              <a:lumMod val="50000"/>
              <a:alpha val="59000"/>
            </a:schemeClr>
          </a:solidFill>
          <a:ln w="635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1632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199C0AF-1EB2-4538-B416-9C9863DD30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26453" y="-6442846"/>
            <a:ext cx="36112938" cy="2031152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2B873EC-C9DA-4896-BDA9-53E84D68A71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292" y="-6831913"/>
            <a:ext cx="6027234" cy="5311408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7C1AE8-2486-48BC-AB4D-BC7BC9FAF19E}"/>
              </a:ext>
            </a:extLst>
          </p:cNvPr>
          <p:cNvSpPr txBox="1"/>
          <p:nvPr/>
        </p:nvSpPr>
        <p:spPr>
          <a:xfrm>
            <a:off x="1090518" y="-8682683"/>
            <a:ext cx="6543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Class Diagram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700C8D4-1852-4B78-B9FA-EBCB53BD83C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223954" y="1300162"/>
            <a:ext cx="6645910" cy="4257675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2D12EC4-4F94-49FE-A307-36C146A16DD8}"/>
              </a:ext>
            </a:extLst>
          </p:cNvPr>
          <p:cNvSpPr txBox="1"/>
          <p:nvPr/>
        </p:nvSpPr>
        <p:spPr>
          <a:xfrm>
            <a:off x="524406" y="2881919"/>
            <a:ext cx="6543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Context Diagram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F683CED2-7479-46E7-A604-DC7FE238023B}"/>
              </a:ext>
            </a:extLst>
          </p:cNvPr>
          <p:cNvSpPr/>
          <p:nvPr/>
        </p:nvSpPr>
        <p:spPr>
          <a:xfrm rot="13535028">
            <a:off x="7030154" y="3090166"/>
            <a:ext cx="17227528" cy="20407021"/>
          </a:xfrm>
          <a:prstGeom prst="rect">
            <a:avLst/>
          </a:prstGeom>
          <a:solidFill>
            <a:schemeClr val="accent2">
              <a:lumMod val="50000"/>
              <a:alpha val="59000"/>
            </a:schemeClr>
          </a:solidFill>
          <a:ln w="635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5265C20B-3533-4A27-8060-499A1835866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5595" y="17886403"/>
            <a:ext cx="7120890" cy="3111500"/>
          </a:xfrm>
          <a:prstGeom prst="rect">
            <a:avLst/>
          </a:prstGeom>
          <a:ln w="38100">
            <a:solidFill>
              <a:schemeClr val="accent2">
                <a:shade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C208783-837A-4318-93A1-805BB37DDC9A}"/>
              </a:ext>
            </a:extLst>
          </p:cNvPr>
          <p:cNvSpPr txBox="1"/>
          <p:nvPr/>
        </p:nvSpPr>
        <p:spPr>
          <a:xfrm>
            <a:off x="31486485" y="25756358"/>
            <a:ext cx="6543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Decomposition Diagram</a:t>
            </a:r>
          </a:p>
        </p:txBody>
      </p:sp>
    </p:spTree>
    <p:extLst>
      <p:ext uri="{BB962C8B-B14F-4D97-AF65-F5344CB8AC3E}">
        <p14:creationId xmlns:p14="http://schemas.microsoft.com/office/powerpoint/2010/main" val="1696153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199C0AF-1EB2-4538-B416-9C9863DD30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15622" y="-12867092"/>
            <a:ext cx="36112938" cy="20311524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700C8D4-1852-4B78-B9FA-EBCB53BD83C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-10058509" y="-10811521"/>
            <a:ext cx="6645910" cy="4257675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2D12EC4-4F94-49FE-A307-36C146A16DD8}"/>
              </a:ext>
            </a:extLst>
          </p:cNvPr>
          <p:cNvSpPr txBox="1"/>
          <p:nvPr/>
        </p:nvSpPr>
        <p:spPr>
          <a:xfrm>
            <a:off x="-12749954" y="-5727152"/>
            <a:ext cx="6543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Context Diagram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CD9F00D-6A76-43D3-BBB3-1AB0131A4ED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555" y="1526539"/>
            <a:ext cx="7120890" cy="3111500"/>
          </a:xfrm>
          <a:prstGeom prst="rect">
            <a:avLst/>
          </a:prstGeom>
          <a:ln w="38100">
            <a:solidFill>
              <a:schemeClr val="accent2">
                <a:shade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5B7D91-46F3-4D5B-BD34-A2C7C8FDA44C}"/>
              </a:ext>
            </a:extLst>
          </p:cNvPr>
          <p:cNvSpPr txBox="1"/>
          <p:nvPr/>
        </p:nvSpPr>
        <p:spPr>
          <a:xfrm>
            <a:off x="2910466" y="5363922"/>
            <a:ext cx="6543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Decomposition Diagram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AC21F1E-1276-467E-80F3-04FC0E8C8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737" y="-15959323"/>
            <a:ext cx="10807397" cy="5680798"/>
          </a:xfrm>
          <a:prstGeom prst="rect">
            <a:avLst/>
          </a:prstGeom>
          <a:ln w="38100">
            <a:solidFill>
              <a:schemeClr val="accent2">
                <a:shade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ED63D4-793A-4F4D-A66E-C09CFD76E3A0}"/>
              </a:ext>
            </a:extLst>
          </p:cNvPr>
          <p:cNvSpPr txBox="1"/>
          <p:nvPr/>
        </p:nvSpPr>
        <p:spPr>
          <a:xfrm>
            <a:off x="3533611" y="-3542327"/>
            <a:ext cx="6543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Deployment Diagram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7D52CD5-EABE-446C-BD57-93BB6568FF91}"/>
              </a:ext>
            </a:extLst>
          </p:cNvPr>
          <p:cNvSpPr/>
          <p:nvPr/>
        </p:nvSpPr>
        <p:spPr>
          <a:xfrm rot="13535028">
            <a:off x="-14582061" y="-14379718"/>
            <a:ext cx="17227528" cy="20407021"/>
          </a:xfrm>
          <a:prstGeom prst="rect">
            <a:avLst/>
          </a:prstGeom>
          <a:solidFill>
            <a:schemeClr val="accent2">
              <a:lumMod val="50000"/>
              <a:alpha val="70000"/>
            </a:schemeClr>
          </a:solidFill>
          <a:ln w="635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7AA4D689-2FE1-49E3-B2CF-C5461D635F04}"/>
              </a:ext>
            </a:extLst>
          </p:cNvPr>
          <p:cNvSpPr/>
          <p:nvPr/>
        </p:nvSpPr>
        <p:spPr>
          <a:xfrm>
            <a:off x="-8052459" y="-13941786"/>
            <a:ext cx="8400978" cy="8069163"/>
          </a:xfrm>
          <a:prstGeom prst="ellipse">
            <a:avLst/>
          </a:prstGeom>
          <a:solidFill>
            <a:schemeClr val="accent2">
              <a:lumMod val="50000"/>
              <a:alpha val="0"/>
            </a:schemeClr>
          </a:solidFill>
          <a:ln w="50800">
            <a:solidFill>
              <a:schemeClr val="accent2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56F16868-F7EE-469F-B998-CD8DA9EC76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603954" y="-14783776"/>
            <a:ext cx="2263088" cy="2198579"/>
          </a:xfrm>
          <a:prstGeom prst="flowChartConnector">
            <a:avLst/>
          </a:prstGeom>
          <a:ln w="50800">
            <a:solidFill>
              <a:schemeClr val="accent2">
                <a:lumMod val="50000"/>
              </a:schemeClr>
            </a:solidFill>
          </a:ln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0FA5D7DA-48BA-4907-ACC9-89AA35E601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160373" y="-13023785"/>
            <a:ext cx="2289050" cy="2198579"/>
          </a:xfrm>
          <a:prstGeom prst="flowChartConnector">
            <a:avLst/>
          </a:prstGeom>
          <a:ln w="50800">
            <a:solidFill>
              <a:schemeClr val="accent2">
                <a:lumMod val="50000"/>
              </a:schemeClr>
            </a:solidFill>
          </a:ln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A386514F-178E-4A4A-BA76-BD8912E109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046898" y="-9907205"/>
            <a:ext cx="2263088" cy="2198579"/>
          </a:xfrm>
          <a:prstGeom prst="flowChartConnector">
            <a:avLst/>
          </a:prstGeom>
          <a:ln w="50800"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59253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345</Words>
  <Application>Microsoft Office PowerPoint</Application>
  <PresentationFormat>Широкоэкранный</PresentationFormat>
  <Paragraphs>83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Actay Wide Bd</vt:lpstr>
      <vt:lpstr>Arial</vt:lpstr>
      <vt:lpstr>Calibri</vt:lpstr>
      <vt:lpstr>Calibri Light</vt:lpstr>
      <vt:lpstr>Cascadia Mono SemiLight</vt:lpstr>
      <vt:lpstr>Manrope</vt:lpstr>
      <vt:lpstr>Montserrat ExtraLight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Рамазан Оспан</dc:creator>
  <cp:lastModifiedBy>Рамазан Оспан</cp:lastModifiedBy>
  <cp:revision>239</cp:revision>
  <dcterms:created xsi:type="dcterms:W3CDTF">2024-05-24T00:40:46Z</dcterms:created>
  <dcterms:modified xsi:type="dcterms:W3CDTF">2024-06-05T07:14:42Z</dcterms:modified>
</cp:coreProperties>
</file>